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Barlow"/>
      <p:regular r:id="rId15"/>
    </p:embeddedFont>
    <p:embeddedFont>
      <p:font typeface="Barlow"/>
      <p:regular r:id="rId16"/>
    </p:embeddedFont>
    <p:embeddedFont>
      <p:font typeface="Barlow"/>
      <p:regular r:id="rId17"/>
    </p:embeddedFont>
    <p:embeddedFont>
      <p:font typeface="Barlow"/>
      <p:regular r:id="rId18"/>
    </p:embeddedFont>
    <p:embeddedFont>
      <p:font typeface="Montserrat"/>
      <p:regular r:id="rId19"/>
    </p:embeddedFont>
    <p:embeddedFont>
      <p:font typeface="Montserrat"/>
      <p:regular r:id="rId20"/>
    </p:embeddedFont>
    <p:embeddedFont>
      <p:font typeface="Montserrat"/>
      <p:regular r:id="rId21"/>
    </p:embeddedFont>
    <p:embeddedFont>
      <p:font typeface="Montserrat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Relationship Id="rId21" Type="http://schemas.openxmlformats.org/officeDocument/2006/relationships/font" Target="fonts/font7.fntdata"/><Relationship Id="rId22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slideLayout" Target="../slideLayouts/slideLayout9.xml"/><Relationship Id="rId6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3221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6024" y="628293"/>
            <a:ext cx="7544752" cy="41486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8150"/>
              </a:lnSpc>
              <a:buNone/>
            </a:pPr>
            <a:r>
              <a:rPr lang="en-US" sz="650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Churn Prediction and Retention Strategies for a Telecom Company</a:t>
            </a:r>
            <a:endParaRPr lang="en-US" sz="6500" dirty="0"/>
          </a:p>
        </p:txBody>
      </p:sp>
      <p:sp>
        <p:nvSpPr>
          <p:cNvPr id="4" name="Text 1"/>
          <p:cNvSpPr/>
          <p:nvPr/>
        </p:nvSpPr>
        <p:spPr>
          <a:xfrm>
            <a:off x="6286024" y="5119568"/>
            <a:ext cx="7544752" cy="18276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This presentation explores a data-driven approach to predict customer churn and implement effective retention strategies for a telecom company. We will delve into the methodology used for building a churn prediction model and examine its impact on business outcomes.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6024" y="7221260"/>
            <a:ext cx="365522" cy="365522"/>
          </a:xfrm>
          <a:prstGeom prst="roundRect">
            <a:avLst>
              <a:gd name="adj" fmla="val 2501377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3644" y="7228880"/>
            <a:ext cx="350282" cy="35028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765727" y="7204115"/>
            <a:ext cx="3132058" cy="3998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by Ayush Mahandule</a:t>
            </a:r>
            <a:endParaRPr lang="en-US" sz="2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08514" y="615553"/>
            <a:ext cx="5429964" cy="6787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300"/>
              </a:lnSpc>
              <a:buNone/>
            </a:pPr>
            <a:r>
              <a:rPr lang="en-US" sz="42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Introduction</a:t>
            </a:r>
            <a:endParaRPr lang="en-US" sz="4250" dirty="0"/>
          </a:p>
        </p:txBody>
      </p:sp>
      <p:sp>
        <p:nvSpPr>
          <p:cNvPr id="4" name="Shape 1"/>
          <p:cNvSpPr/>
          <p:nvPr/>
        </p:nvSpPr>
        <p:spPr>
          <a:xfrm>
            <a:off x="6506528" y="1603772"/>
            <a:ext cx="22860" cy="6010156"/>
          </a:xfrm>
          <a:prstGeom prst="roundRect">
            <a:avLst>
              <a:gd name="adj" fmla="val 812376"/>
            </a:avLst>
          </a:prstGeom>
          <a:solidFill>
            <a:srgbClr val="60646A"/>
          </a:solidFill>
          <a:ln/>
        </p:spPr>
      </p:sp>
      <p:sp>
        <p:nvSpPr>
          <p:cNvPr id="5" name="Shape 2"/>
          <p:cNvSpPr/>
          <p:nvPr/>
        </p:nvSpPr>
        <p:spPr>
          <a:xfrm>
            <a:off x="6727210" y="2056448"/>
            <a:ext cx="722114" cy="22860"/>
          </a:xfrm>
          <a:prstGeom prst="roundRect">
            <a:avLst>
              <a:gd name="adj" fmla="val 812376"/>
            </a:avLst>
          </a:prstGeom>
          <a:solidFill>
            <a:srgbClr val="60646A"/>
          </a:solidFill>
          <a:ln/>
        </p:spPr>
      </p:sp>
      <p:sp>
        <p:nvSpPr>
          <p:cNvPr id="6" name="Shape 3"/>
          <p:cNvSpPr/>
          <p:nvPr/>
        </p:nvSpPr>
        <p:spPr>
          <a:xfrm>
            <a:off x="6285845" y="1835825"/>
            <a:ext cx="464225" cy="464225"/>
          </a:xfrm>
          <a:prstGeom prst="roundRect">
            <a:avLst>
              <a:gd name="adj" fmla="val 40004"/>
            </a:avLst>
          </a:prstGeom>
          <a:solidFill>
            <a:srgbClr val="282C32"/>
          </a:solidFill>
          <a:ln/>
          <a:effectLst>
            <a:outerShdw sx="100000" sy="100000" kx="0" ky="0" algn="bl" rotWithShape="0" blurRad="50800" dist="25400" dir="13500000">
              <a:srgbClr val="ffffff">
                <a:alpha val="10000"/>
              </a:srgbClr>
            </a:outerShdw>
          </a:effectLst>
        </p:spPr>
      </p:sp>
      <p:sp>
        <p:nvSpPr>
          <p:cNvPr id="7" name="Text 4"/>
          <p:cNvSpPr/>
          <p:nvPr/>
        </p:nvSpPr>
        <p:spPr>
          <a:xfrm>
            <a:off x="6460272" y="1905000"/>
            <a:ext cx="115372" cy="3257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1</a:t>
            </a:r>
            <a:endParaRPr lang="en-US" sz="2550" dirty="0"/>
          </a:p>
        </p:txBody>
      </p:sp>
      <p:sp>
        <p:nvSpPr>
          <p:cNvPr id="8" name="Text 5"/>
          <p:cNvSpPr/>
          <p:nvPr/>
        </p:nvSpPr>
        <p:spPr>
          <a:xfrm>
            <a:off x="7652742" y="1810107"/>
            <a:ext cx="2714982" cy="339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Customer Churn</a:t>
            </a:r>
            <a:endParaRPr lang="en-US" sz="2100" dirty="0"/>
          </a:p>
        </p:txBody>
      </p:sp>
      <p:sp>
        <p:nvSpPr>
          <p:cNvPr id="9" name="Text 6"/>
          <p:cNvSpPr/>
          <p:nvPr/>
        </p:nvSpPr>
        <p:spPr>
          <a:xfrm>
            <a:off x="7652742" y="2273141"/>
            <a:ext cx="6255544" cy="9901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Customer churn is a significant challenge for telecom companies. It represents the loss of valuable subscribers, resulting in revenue decline and decreased market share.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6727210" y="4128611"/>
            <a:ext cx="722114" cy="22860"/>
          </a:xfrm>
          <a:prstGeom prst="roundRect">
            <a:avLst>
              <a:gd name="adj" fmla="val 812376"/>
            </a:avLst>
          </a:prstGeom>
          <a:solidFill>
            <a:srgbClr val="60646A"/>
          </a:solidFill>
          <a:ln/>
        </p:spPr>
      </p:sp>
      <p:sp>
        <p:nvSpPr>
          <p:cNvPr id="11" name="Shape 8"/>
          <p:cNvSpPr/>
          <p:nvPr/>
        </p:nvSpPr>
        <p:spPr>
          <a:xfrm>
            <a:off x="6285845" y="3907988"/>
            <a:ext cx="464225" cy="464225"/>
          </a:xfrm>
          <a:prstGeom prst="roundRect">
            <a:avLst>
              <a:gd name="adj" fmla="val 40004"/>
            </a:avLst>
          </a:prstGeom>
          <a:solidFill>
            <a:srgbClr val="282C32"/>
          </a:solidFill>
          <a:ln/>
          <a:effectLst>
            <a:outerShdw sx="100000" sy="100000" kx="0" ky="0" algn="bl" rotWithShape="0" blurRad="50800" dist="25400" dir="13500000">
              <a:srgbClr val="ffffff">
                <a:alpha val="10000"/>
              </a:srgbClr>
            </a:outerShdw>
          </a:effectLst>
        </p:spPr>
      </p:sp>
      <p:sp>
        <p:nvSpPr>
          <p:cNvPr id="12" name="Text 9"/>
          <p:cNvSpPr/>
          <p:nvPr/>
        </p:nvSpPr>
        <p:spPr>
          <a:xfrm>
            <a:off x="6426696" y="3977164"/>
            <a:ext cx="182523" cy="3257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2</a:t>
            </a:r>
            <a:endParaRPr lang="en-US" sz="2550" dirty="0"/>
          </a:p>
        </p:txBody>
      </p:sp>
      <p:sp>
        <p:nvSpPr>
          <p:cNvPr id="13" name="Text 10"/>
          <p:cNvSpPr/>
          <p:nvPr/>
        </p:nvSpPr>
        <p:spPr>
          <a:xfrm>
            <a:off x="7652742" y="3882271"/>
            <a:ext cx="2714982" cy="339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Data-Driven Insights</a:t>
            </a:r>
            <a:endParaRPr lang="en-US" sz="2100" dirty="0"/>
          </a:p>
        </p:txBody>
      </p:sp>
      <p:sp>
        <p:nvSpPr>
          <p:cNvPr id="14" name="Text 11"/>
          <p:cNvSpPr/>
          <p:nvPr/>
        </p:nvSpPr>
        <p:spPr>
          <a:xfrm>
            <a:off x="7652742" y="4345305"/>
            <a:ext cx="6255544" cy="9901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By leveraging data analytics and machine learning techniques, we can gain valuable insights into customer behavior and identify patterns that predict churn.</a:t>
            </a: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6727210" y="6200775"/>
            <a:ext cx="722114" cy="22860"/>
          </a:xfrm>
          <a:prstGeom prst="roundRect">
            <a:avLst>
              <a:gd name="adj" fmla="val 812376"/>
            </a:avLst>
          </a:prstGeom>
          <a:solidFill>
            <a:srgbClr val="60646A"/>
          </a:solidFill>
          <a:ln/>
        </p:spPr>
      </p:sp>
      <p:sp>
        <p:nvSpPr>
          <p:cNvPr id="16" name="Shape 13"/>
          <p:cNvSpPr/>
          <p:nvPr/>
        </p:nvSpPr>
        <p:spPr>
          <a:xfrm>
            <a:off x="6285845" y="5980152"/>
            <a:ext cx="464225" cy="464225"/>
          </a:xfrm>
          <a:prstGeom prst="roundRect">
            <a:avLst>
              <a:gd name="adj" fmla="val 40004"/>
            </a:avLst>
          </a:prstGeom>
          <a:solidFill>
            <a:srgbClr val="282C32"/>
          </a:solidFill>
          <a:ln/>
          <a:effectLst>
            <a:outerShdw sx="100000" sy="100000" kx="0" ky="0" algn="bl" rotWithShape="0" blurRad="50800" dist="25400" dir="13500000">
              <a:srgbClr val="ffffff">
                <a:alpha val="10000"/>
              </a:srgbClr>
            </a:outerShdw>
          </a:effectLst>
        </p:spPr>
      </p:sp>
      <p:sp>
        <p:nvSpPr>
          <p:cNvPr id="17" name="Text 14"/>
          <p:cNvSpPr/>
          <p:nvPr/>
        </p:nvSpPr>
        <p:spPr>
          <a:xfrm>
            <a:off x="6429911" y="6049328"/>
            <a:ext cx="175974" cy="3257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3</a:t>
            </a:r>
            <a:endParaRPr lang="en-US" sz="2550" dirty="0"/>
          </a:p>
        </p:txBody>
      </p:sp>
      <p:sp>
        <p:nvSpPr>
          <p:cNvPr id="18" name="Text 15"/>
          <p:cNvSpPr/>
          <p:nvPr/>
        </p:nvSpPr>
        <p:spPr>
          <a:xfrm>
            <a:off x="7652742" y="5954435"/>
            <a:ext cx="2714982" cy="339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Proactive Retention</a:t>
            </a:r>
            <a:endParaRPr lang="en-US" sz="2100" dirty="0"/>
          </a:p>
        </p:txBody>
      </p:sp>
      <p:sp>
        <p:nvSpPr>
          <p:cNvPr id="19" name="Text 16"/>
          <p:cNvSpPr/>
          <p:nvPr/>
        </p:nvSpPr>
        <p:spPr>
          <a:xfrm>
            <a:off x="7652742" y="6417469"/>
            <a:ext cx="6255544" cy="9901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This enables us to develop proactive retention strategies, such as targeted offers and personalized communications, to retain at-risk customers and improve customer loyalty.</a:t>
            </a:r>
            <a:endParaRPr lang="en-US" sz="16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975009"/>
            <a:ext cx="6497003" cy="812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6350"/>
              </a:lnSpc>
              <a:buNone/>
            </a:pPr>
            <a:r>
              <a:rPr lang="en-US" sz="510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Problem Statement</a:t>
            </a:r>
            <a:endParaRPr lang="en-US" sz="5100" dirty="0"/>
          </a:p>
        </p:txBody>
      </p:sp>
      <p:sp>
        <p:nvSpPr>
          <p:cNvPr id="3" name="Text 1"/>
          <p:cNvSpPr/>
          <p:nvPr/>
        </p:nvSpPr>
        <p:spPr>
          <a:xfrm>
            <a:off x="864037" y="3404235"/>
            <a:ext cx="3248501" cy="4060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50"/>
              </a:lnSpc>
              <a:buNone/>
            </a:pPr>
            <a:r>
              <a:rPr lang="en-US" sz="25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High Churn Rate</a:t>
            </a:r>
            <a:endParaRPr lang="en-US" sz="2550" dirty="0"/>
          </a:p>
        </p:txBody>
      </p:sp>
      <p:sp>
        <p:nvSpPr>
          <p:cNvPr id="4" name="Text 2"/>
          <p:cNvSpPr/>
          <p:nvPr/>
        </p:nvSpPr>
        <p:spPr>
          <a:xfrm>
            <a:off x="864037" y="4057055"/>
            <a:ext cx="3898821" cy="19752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telecom company is experiencing a high churn rate, indicating a substantial number of customers discontinuing their services.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5372695" y="3404235"/>
            <a:ext cx="3248501" cy="4060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50"/>
              </a:lnSpc>
              <a:buNone/>
            </a:pPr>
            <a:r>
              <a:rPr lang="en-US" sz="25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Revenue Loss</a:t>
            </a:r>
            <a:endParaRPr lang="en-US" sz="2550" dirty="0"/>
          </a:p>
        </p:txBody>
      </p:sp>
      <p:sp>
        <p:nvSpPr>
          <p:cNvPr id="6" name="Text 4"/>
          <p:cNvSpPr/>
          <p:nvPr/>
        </p:nvSpPr>
        <p:spPr>
          <a:xfrm>
            <a:off x="5372695" y="4057055"/>
            <a:ext cx="3898821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This leads to significant financial losses and negatively impacts the company's long-term growth and profitability.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9881354" y="3404235"/>
            <a:ext cx="3248501" cy="4060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50"/>
              </a:lnSpc>
              <a:buNone/>
            </a:pPr>
            <a:r>
              <a:rPr lang="en-US" sz="25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Proactive Solution</a:t>
            </a:r>
            <a:endParaRPr lang="en-US" sz="2550" dirty="0"/>
          </a:p>
        </p:txBody>
      </p:sp>
      <p:sp>
        <p:nvSpPr>
          <p:cNvPr id="8" name="Text 6"/>
          <p:cNvSpPr/>
          <p:nvPr/>
        </p:nvSpPr>
        <p:spPr>
          <a:xfrm>
            <a:off x="9881354" y="4057055"/>
            <a:ext cx="3898821" cy="19752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 proactive solution is needed to identify and address the factors contributing to churn, thereby preventing customer attrition.</a:t>
            </a:r>
            <a:endParaRPr lang="en-US" sz="19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05803" y="679847"/>
            <a:ext cx="5307211" cy="6634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200"/>
              </a:lnSpc>
              <a:buNone/>
            </a:pPr>
            <a:r>
              <a:rPr lang="en-US" sz="41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Data Overview</a:t>
            </a:r>
            <a:endParaRPr lang="en-US" sz="4150" dirty="0"/>
          </a:p>
        </p:txBody>
      </p:sp>
      <p:sp>
        <p:nvSpPr>
          <p:cNvPr id="4" name="Shape 1"/>
          <p:cNvSpPr/>
          <p:nvPr/>
        </p:nvSpPr>
        <p:spPr>
          <a:xfrm>
            <a:off x="705803" y="1872496"/>
            <a:ext cx="453747" cy="453747"/>
          </a:xfrm>
          <a:prstGeom prst="roundRect">
            <a:avLst>
              <a:gd name="adj" fmla="val 40003"/>
            </a:avLst>
          </a:prstGeom>
          <a:solidFill>
            <a:srgbClr val="282C32"/>
          </a:solidFill>
          <a:ln/>
          <a:effectLst>
            <a:outerShdw sx="100000" sy="100000" kx="0" ky="0" algn="bl" rotWithShape="0" blurRad="49530" dist="24130" dir="13500000">
              <a:srgbClr val="ffffff">
                <a:alpha val="10000"/>
              </a:srgbClr>
            </a:outerShdw>
          </a:effectLst>
        </p:spPr>
      </p:sp>
      <p:sp>
        <p:nvSpPr>
          <p:cNvPr id="5" name="Text 2"/>
          <p:cNvSpPr/>
          <p:nvPr/>
        </p:nvSpPr>
        <p:spPr>
          <a:xfrm>
            <a:off x="876300" y="1940123"/>
            <a:ext cx="112752" cy="318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25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1</a:t>
            </a:r>
            <a:endParaRPr lang="en-US" sz="2500" dirty="0"/>
          </a:p>
        </p:txBody>
      </p:sp>
      <p:sp>
        <p:nvSpPr>
          <p:cNvPr id="6" name="Text 3"/>
          <p:cNvSpPr/>
          <p:nvPr/>
        </p:nvSpPr>
        <p:spPr>
          <a:xfrm>
            <a:off x="1361123" y="1872496"/>
            <a:ext cx="2909292" cy="331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Customer Demographics</a:t>
            </a:r>
            <a:endParaRPr lang="en-US" sz="2050" dirty="0"/>
          </a:p>
        </p:txBody>
      </p:sp>
      <p:sp>
        <p:nvSpPr>
          <p:cNvPr id="7" name="Text 4"/>
          <p:cNvSpPr/>
          <p:nvPr/>
        </p:nvSpPr>
        <p:spPr>
          <a:xfrm>
            <a:off x="1361123" y="2325172"/>
            <a:ext cx="7077075" cy="6453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dataset includes customer demographic information, such as age, gender, location, and income level.</a:t>
            </a:r>
            <a:endParaRPr lang="en-US" sz="1550" dirty="0"/>
          </a:p>
        </p:txBody>
      </p:sp>
      <p:sp>
        <p:nvSpPr>
          <p:cNvPr id="8" name="Shape 5"/>
          <p:cNvSpPr/>
          <p:nvPr/>
        </p:nvSpPr>
        <p:spPr>
          <a:xfrm>
            <a:off x="705803" y="3398877"/>
            <a:ext cx="453747" cy="453747"/>
          </a:xfrm>
          <a:prstGeom prst="roundRect">
            <a:avLst>
              <a:gd name="adj" fmla="val 40003"/>
            </a:avLst>
          </a:prstGeom>
          <a:solidFill>
            <a:srgbClr val="282C32"/>
          </a:solidFill>
          <a:ln/>
          <a:effectLst>
            <a:outerShdw sx="100000" sy="100000" kx="0" ky="0" algn="bl" rotWithShape="0" blurRad="49530" dist="24130" dir="13500000">
              <a:srgbClr val="ffffff">
                <a:alpha val="10000"/>
              </a:srgbClr>
            </a:outerShdw>
          </a:effectLst>
        </p:spPr>
      </p:sp>
      <p:sp>
        <p:nvSpPr>
          <p:cNvPr id="9" name="Text 6"/>
          <p:cNvSpPr/>
          <p:nvPr/>
        </p:nvSpPr>
        <p:spPr>
          <a:xfrm>
            <a:off x="843558" y="3466505"/>
            <a:ext cx="178237" cy="318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25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2</a:t>
            </a:r>
            <a:endParaRPr lang="en-US" sz="2500" dirty="0"/>
          </a:p>
        </p:txBody>
      </p:sp>
      <p:sp>
        <p:nvSpPr>
          <p:cNvPr id="10" name="Text 7"/>
          <p:cNvSpPr/>
          <p:nvPr/>
        </p:nvSpPr>
        <p:spPr>
          <a:xfrm>
            <a:off x="1361123" y="3398877"/>
            <a:ext cx="2653546" cy="331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Call Behavior</a:t>
            </a:r>
            <a:endParaRPr lang="en-US" sz="2050" dirty="0"/>
          </a:p>
        </p:txBody>
      </p:sp>
      <p:sp>
        <p:nvSpPr>
          <p:cNvPr id="11" name="Text 8"/>
          <p:cNvSpPr/>
          <p:nvPr/>
        </p:nvSpPr>
        <p:spPr>
          <a:xfrm>
            <a:off x="1361123" y="3851553"/>
            <a:ext cx="7077075" cy="6453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Call data includes details about call duration, frequency, and patterns, providing insights into customer usage patterns.</a:t>
            </a:r>
            <a:endParaRPr lang="en-US" sz="1550" dirty="0"/>
          </a:p>
        </p:txBody>
      </p:sp>
      <p:sp>
        <p:nvSpPr>
          <p:cNvPr id="12" name="Shape 9"/>
          <p:cNvSpPr/>
          <p:nvPr/>
        </p:nvSpPr>
        <p:spPr>
          <a:xfrm>
            <a:off x="705803" y="4925258"/>
            <a:ext cx="453747" cy="453747"/>
          </a:xfrm>
          <a:prstGeom prst="roundRect">
            <a:avLst>
              <a:gd name="adj" fmla="val 40003"/>
            </a:avLst>
          </a:prstGeom>
          <a:solidFill>
            <a:srgbClr val="282C32"/>
          </a:solidFill>
          <a:ln/>
          <a:effectLst>
            <a:outerShdw sx="100000" sy="100000" kx="0" ky="0" algn="bl" rotWithShape="0" blurRad="49530" dist="24130" dir="13500000">
              <a:srgbClr val="ffffff">
                <a:alpha val="10000"/>
              </a:srgbClr>
            </a:outerShdw>
          </a:effectLst>
        </p:spPr>
      </p:sp>
      <p:sp>
        <p:nvSpPr>
          <p:cNvPr id="13" name="Text 10"/>
          <p:cNvSpPr/>
          <p:nvPr/>
        </p:nvSpPr>
        <p:spPr>
          <a:xfrm>
            <a:off x="846653" y="4992886"/>
            <a:ext cx="171926" cy="318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25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3</a:t>
            </a:r>
            <a:endParaRPr lang="en-US" sz="2500" dirty="0"/>
          </a:p>
        </p:txBody>
      </p:sp>
      <p:sp>
        <p:nvSpPr>
          <p:cNvPr id="14" name="Text 11"/>
          <p:cNvSpPr/>
          <p:nvPr/>
        </p:nvSpPr>
        <p:spPr>
          <a:xfrm>
            <a:off x="1361123" y="4925258"/>
            <a:ext cx="2653546" cy="331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Billing History</a:t>
            </a:r>
            <a:endParaRPr lang="en-US" sz="2050" dirty="0"/>
          </a:p>
        </p:txBody>
      </p:sp>
      <p:sp>
        <p:nvSpPr>
          <p:cNvPr id="15" name="Text 12"/>
          <p:cNvSpPr/>
          <p:nvPr/>
        </p:nvSpPr>
        <p:spPr>
          <a:xfrm>
            <a:off x="1361123" y="5377934"/>
            <a:ext cx="7077075" cy="6453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Billing data encompasses information on monthly charges, payment history, and contract details, reflecting customer spending habits.</a:t>
            </a:r>
            <a:endParaRPr lang="en-US" sz="1550" dirty="0"/>
          </a:p>
        </p:txBody>
      </p:sp>
      <p:sp>
        <p:nvSpPr>
          <p:cNvPr id="16" name="Shape 13"/>
          <p:cNvSpPr/>
          <p:nvPr/>
        </p:nvSpPr>
        <p:spPr>
          <a:xfrm>
            <a:off x="705803" y="6451640"/>
            <a:ext cx="453747" cy="453747"/>
          </a:xfrm>
          <a:prstGeom prst="roundRect">
            <a:avLst>
              <a:gd name="adj" fmla="val 40003"/>
            </a:avLst>
          </a:prstGeom>
          <a:solidFill>
            <a:srgbClr val="282C32"/>
          </a:solidFill>
          <a:ln/>
          <a:effectLst>
            <a:outerShdw sx="100000" sy="100000" kx="0" ky="0" algn="bl" rotWithShape="0" blurRad="49530" dist="24130" dir="13500000">
              <a:srgbClr val="ffffff">
                <a:alpha val="10000"/>
              </a:srgbClr>
            </a:outerShdw>
          </a:effectLst>
        </p:spPr>
      </p:sp>
      <p:sp>
        <p:nvSpPr>
          <p:cNvPr id="17" name="Text 14"/>
          <p:cNvSpPr/>
          <p:nvPr/>
        </p:nvSpPr>
        <p:spPr>
          <a:xfrm>
            <a:off x="836295" y="6519267"/>
            <a:ext cx="192643" cy="318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25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4</a:t>
            </a:r>
            <a:endParaRPr lang="en-US" sz="2500" dirty="0"/>
          </a:p>
        </p:txBody>
      </p:sp>
      <p:sp>
        <p:nvSpPr>
          <p:cNvPr id="18" name="Text 15"/>
          <p:cNvSpPr/>
          <p:nvPr/>
        </p:nvSpPr>
        <p:spPr>
          <a:xfrm>
            <a:off x="1361123" y="6451640"/>
            <a:ext cx="2653546" cy="331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Churn Definition</a:t>
            </a:r>
            <a:endParaRPr lang="en-US" sz="2050" dirty="0"/>
          </a:p>
        </p:txBody>
      </p:sp>
      <p:sp>
        <p:nvSpPr>
          <p:cNvPr id="19" name="Text 16"/>
          <p:cNvSpPr/>
          <p:nvPr/>
        </p:nvSpPr>
        <p:spPr>
          <a:xfrm>
            <a:off x="1361123" y="6904315"/>
            <a:ext cx="7077075" cy="6453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Customer churn is defined as the discontinuation of service within a specified timeframe, typically a month or a quarter.</a:t>
            </a:r>
            <a:endParaRPr lang="en-US" sz="15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68655" y="526137"/>
            <a:ext cx="5028009" cy="6284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900"/>
              </a:lnSpc>
              <a:buNone/>
            </a:pPr>
            <a:r>
              <a:rPr lang="en-US" sz="39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Data Preprocessing</a:t>
            </a:r>
            <a:endParaRPr lang="en-US" sz="3950" dirty="0"/>
          </a:p>
        </p:txBody>
      </p:sp>
      <p:sp>
        <p:nvSpPr>
          <p:cNvPr id="4" name="Shape 1"/>
          <p:cNvSpPr/>
          <p:nvPr/>
        </p:nvSpPr>
        <p:spPr>
          <a:xfrm>
            <a:off x="943808" y="1441133"/>
            <a:ext cx="22860" cy="6262211"/>
          </a:xfrm>
          <a:prstGeom prst="roundRect">
            <a:avLst>
              <a:gd name="adj" fmla="val 752224"/>
            </a:avLst>
          </a:prstGeom>
          <a:solidFill>
            <a:srgbClr val="60646A"/>
          </a:solidFill>
          <a:ln/>
        </p:spPr>
      </p:sp>
      <p:sp>
        <p:nvSpPr>
          <p:cNvPr id="5" name="Shape 2"/>
          <p:cNvSpPr/>
          <p:nvPr/>
        </p:nvSpPr>
        <p:spPr>
          <a:xfrm>
            <a:off x="1147286" y="1859518"/>
            <a:ext cx="668655" cy="22860"/>
          </a:xfrm>
          <a:prstGeom prst="roundRect">
            <a:avLst>
              <a:gd name="adj" fmla="val 752224"/>
            </a:avLst>
          </a:prstGeom>
          <a:solidFill>
            <a:srgbClr val="60646A"/>
          </a:solidFill>
          <a:ln/>
        </p:spPr>
      </p:sp>
      <p:sp>
        <p:nvSpPr>
          <p:cNvPr id="6" name="Shape 3"/>
          <p:cNvSpPr/>
          <p:nvPr/>
        </p:nvSpPr>
        <p:spPr>
          <a:xfrm>
            <a:off x="740331" y="1656040"/>
            <a:ext cx="429816" cy="429816"/>
          </a:xfrm>
          <a:prstGeom prst="roundRect">
            <a:avLst>
              <a:gd name="adj" fmla="val 40007"/>
            </a:avLst>
          </a:prstGeom>
          <a:solidFill>
            <a:srgbClr val="282C32"/>
          </a:solidFill>
          <a:ln/>
          <a:effectLst>
            <a:outerShdw sx="100000" sy="100000" kx="0" ky="0" algn="bl" rotWithShape="0" blurRad="46990" dist="22860" dir="13500000">
              <a:srgbClr val="ffffff">
                <a:alpha val="10000"/>
              </a:srgbClr>
            </a:outerShdw>
          </a:effectLst>
        </p:spPr>
      </p:sp>
      <p:sp>
        <p:nvSpPr>
          <p:cNvPr id="7" name="Text 4"/>
          <p:cNvSpPr/>
          <p:nvPr/>
        </p:nvSpPr>
        <p:spPr>
          <a:xfrm>
            <a:off x="901779" y="1720096"/>
            <a:ext cx="106799" cy="301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23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1</a:t>
            </a:r>
            <a:endParaRPr lang="en-US" sz="2350" dirty="0"/>
          </a:p>
        </p:txBody>
      </p:sp>
      <p:sp>
        <p:nvSpPr>
          <p:cNvPr id="8" name="Text 5"/>
          <p:cNvSpPr/>
          <p:nvPr/>
        </p:nvSpPr>
        <p:spPr>
          <a:xfrm>
            <a:off x="2006084" y="1632109"/>
            <a:ext cx="2514005" cy="3143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Missing Data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2006084" y="2060972"/>
            <a:ext cx="6469261" cy="6115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Missing values in the dataset are handled using appropriate imputation techniques, ensuring data completeness.</a:t>
            </a:r>
            <a:endParaRPr lang="en-US" sz="1500" dirty="0"/>
          </a:p>
        </p:txBody>
      </p:sp>
      <p:sp>
        <p:nvSpPr>
          <p:cNvPr id="10" name="Shape 7"/>
          <p:cNvSpPr/>
          <p:nvPr/>
        </p:nvSpPr>
        <p:spPr>
          <a:xfrm>
            <a:off x="1147286" y="3472815"/>
            <a:ext cx="668655" cy="22860"/>
          </a:xfrm>
          <a:prstGeom prst="roundRect">
            <a:avLst>
              <a:gd name="adj" fmla="val 752224"/>
            </a:avLst>
          </a:prstGeom>
          <a:solidFill>
            <a:srgbClr val="60646A"/>
          </a:solidFill>
          <a:ln/>
        </p:spPr>
      </p:sp>
      <p:sp>
        <p:nvSpPr>
          <p:cNvPr id="11" name="Shape 8"/>
          <p:cNvSpPr/>
          <p:nvPr/>
        </p:nvSpPr>
        <p:spPr>
          <a:xfrm>
            <a:off x="740331" y="3269337"/>
            <a:ext cx="429816" cy="429816"/>
          </a:xfrm>
          <a:prstGeom prst="roundRect">
            <a:avLst>
              <a:gd name="adj" fmla="val 40007"/>
            </a:avLst>
          </a:prstGeom>
          <a:solidFill>
            <a:srgbClr val="282C32"/>
          </a:solidFill>
          <a:ln/>
          <a:effectLst>
            <a:outerShdw sx="100000" sy="100000" kx="0" ky="0" algn="bl" rotWithShape="0" blurRad="46990" dist="22860" dir="13500000">
              <a:srgbClr val="ffffff">
                <a:alpha val="10000"/>
              </a:srgbClr>
            </a:outerShdw>
          </a:effectLst>
        </p:spPr>
      </p:sp>
      <p:sp>
        <p:nvSpPr>
          <p:cNvPr id="12" name="Text 9"/>
          <p:cNvSpPr/>
          <p:nvPr/>
        </p:nvSpPr>
        <p:spPr>
          <a:xfrm>
            <a:off x="870704" y="3333393"/>
            <a:ext cx="168950" cy="301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23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2</a:t>
            </a:r>
            <a:endParaRPr lang="en-US" sz="2350" dirty="0"/>
          </a:p>
        </p:txBody>
      </p:sp>
      <p:sp>
        <p:nvSpPr>
          <p:cNvPr id="13" name="Text 10"/>
          <p:cNvSpPr/>
          <p:nvPr/>
        </p:nvSpPr>
        <p:spPr>
          <a:xfrm>
            <a:off x="2006084" y="3245406"/>
            <a:ext cx="2514005" cy="3143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Feature Encoding</a:t>
            </a:r>
            <a:endParaRPr lang="en-US" sz="1950" dirty="0"/>
          </a:p>
        </p:txBody>
      </p:sp>
      <p:sp>
        <p:nvSpPr>
          <p:cNvPr id="14" name="Text 11"/>
          <p:cNvSpPr/>
          <p:nvPr/>
        </p:nvSpPr>
        <p:spPr>
          <a:xfrm>
            <a:off x="2006084" y="3674269"/>
            <a:ext cx="6469261" cy="6115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Categorical features, such as location and contract type, are encoded into numerical values for model training.</a:t>
            </a:r>
            <a:endParaRPr lang="en-US" sz="1500" dirty="0"/>
          </a:p>
        </p:txBody>
      </p:sp>
      <p:sp>
        <p:nvSpPr>
          <p:cNvPr id="15" name="Shape 12"/>
          <p:cNvSpPr/>
          <p:nvPr/>
        </p:nvSpPr>
        <p:spPr>
          <a:xfrm>
            <a:off x="1147286" y="5086112"/>
            <a:ext cx="668655" cy="22860"/>
          </a:xfrm>
          <a:prstGeom prst="roundRect">
            <a:avLst>
              <a:gd name="adj" fmla="val 752224"/>
            </a:avLst>
          </a:prstGeom>
          <a:solidFill>
            <a:srgbClr val="60646A"/>
          </a:solidFill>
          <a:ln/>
        </p:spPr>
      </p:sp>
      <p:sp>
        <p:nvSpPr>
          <p:cNvPr id="16" name="Shape 13"/>
          <p:cNvSpPr/>
          <p:nvPr/>
        </p:nvSpPr>
        <p:spPr>
          <a:xfrm>
            <a:off x="740331" y="4882634"/>
            <a:ext cx="429816" cy="429816"/>
          </a:xfrm>
          <a:prstGeom prst="roundRect">
            <a:avLst>
              <a:gd name="adj" fmla="val 40007"/>
            </a:avLst>
          </a:prstGeom>
          <a:solidFill>
            <a:srgbClr val="282C32"/>
          </a:solidFill>
          <a:ln/>
          <a:effectLst>
            <a:outerShdw sx="100000" sy="100000" kx="0" ky="0" algn="bl" rotWithShape="0" blurRad="46990" dist="22860" dir="13500000">
              <a:srgbClr val="ffffff">
                <a:alpha val="10000"/>
              </a:srgbClr>
            </a:outerShdw>
          </a:effectLst>
        </p:spPr>
      </p:sp>
      <p:sp>
        <p:nvSpPr>
          <p:cNvPr id="17" name="Text 14"/>
          <p:cNvSpPr/>
          <p:nvPr/>
        </p:nvSpPr>
        <p:spPr>
          <a:xfrm>
            <a:off x="873800" y="4946690"/>
            <a:ext cx="162878" cy="301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23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3</a:t>
            </a:r>
            <a:endParaRPr lang="en-US" sz="2350" dirty="0"/>
          </a:p>
        </p:txBody>
      </p:sp>
      <p:sp>
        <p:nvSpPr>
          <p:cNvPr id="18" name="Text 15"/>
          <p:cNvSpPr/>
          <p:nvPr/>
        </p:nvSpPr>
        <p:spPr>
          <a:xfrm>
            <a:off x="2006084" y="4858703"/>
            <a:ext cx="2514005" cy="3143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Data Scaling</a:t>
            </a:r>
            <a:endParaRPr lang="en-US" sz="1950" dirty="0"/>
          </a:p>
        </p:txBody>
      </p:sp>
      <p:sp>
        <p:nvSpPr>
          <p:cNvPr id="19" name="Text 16"/>
          <p:cNvSpPr/>
          <p:nvPr/>
        </p:nvSpPr>
        <p:spPr>
          <a:xfrm>
            <a:off x="2006084" y="5287566"/>
            <a:ext cx="6469261" cy="6115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Numerical features are scaled to a common range, preventing biases and enhancing model performance.</a:t>
            </a:r>
            <a:endParaRPr lang="en-US" sz="1500" dirty="0"/>
          </a:p>
        </p:txBody>
      </p:sp>
      <p:sp>
        <p:nvSpPr>
          <p:cNvPr id="20" name="Shape 17"/>
          <p:cNvSpPr/>
          <p:nvPr/>
        </p:nvSpPr>
        <p:spPr>
          <a:xfrm>
            <a:off x="1147286" y="6699409"/>
            <a:ext cx="668655" cy="22860"/>
          </a:xfrm>
          <a:prstGeom prst="roundRect">
            <a:avLst>
              <a:gd name="adj" fmla="val 752224"/>
            </a:avLst>
          </a:prstGeom>
          <a:solidFill>
            <a:srgbClr val="60646A"/>
          </a:solidFill>
          <a:ln/>
        </p:spPr>
      </p:sp>
      <p:sp>
        <p:nvSpPr>
          <p:cNvPr id="21" name="Shape 18"/>
          <p:cNvSpPr/>
          <p:nvPr/>
        </p:nvSpPr>
        <p:spPr>
          <a:xfrm>
            <a:off x="740331" y="6495931"/>
            <a:ext cx="429816" cy="429816"/>
          </a:xfrm>
          <a:prstGeom prst="roundRect">
            <a:avLst>
              <a:gd name="adj" fmla="val 40007"/>
            </a:avLst>
          </a:prstGeom>
          <a:solidFill>
            <a:srgbClr val="282C32"/>
          </a:solidFill>
          <a:ln/>
          <a:effectLst>
            <a:outerShdw sx="100000" sy="100000" kx="0" ky="0" algn="bl" rotWithShape="0" blurRad="46990" dist="22860" dir="13500000">
              <a:srgbClr val="ffffff">
                <a:alpha val="10000"/>
              </a:srgbClr>
            </a:outerShdw>
          </a:effectLst>
        </p:spPr>
      </p:sp>
      <p:sp>
        <p:nvSpPr>
          <p:cNvPr id="22" name="Text 19"/>
          <p:cNvSpPr/>
          <p:nvPr/>
        </p:nvSpPr>
        <p:spPr>
          <a:xfrm>
            <a:off x="863918" y="6559987"/>
            <a:ext cx="182523" cy="301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23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4</a:t>
            </a:r>
            <a:endParaRPr lang="en-US" sz="2350" dirty="0"/>
          </a:p>
        </p:txBody>
      </p:sp>
      <p:sp>
        <p:nvSpPr>
          <p:cNvPr id="23" name="Text 20"/>
          <p:cNvSpPr/>
          <p:nvPr/>
        </p:nvSpPr>
        <p:spPr>
          <a:xfrm>
            <a:off x="2006084" y="6471999"/>
            <a:ext cx="2514005" cy="3143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Train-Test Split</a:t>
            </a:r>
            <a:endParaRPr lang="en-US" sz="1950" dirty="0"/>
          </a:p>
        </p:txBody>
      </p:sp>
      <p:sp>
        <p:nvSpPr>
          <p:cNvPr id="24" name="Text 21"/>
          <p:cNvSpPr/>
          <p:nvPr/>
        </p:nvSpPr>
        <p:spPr>
          <a:xfrm>
            <a:off x="2006084" y="6900863"/>
            <a:ext cx="6469261" cy="6115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data is split into training and testing sets, allowing for model training and evaluation on unseen data.</a:t>
            </a:r>
            <a:endParaRPr lang="en-US" sz="15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8162" y="771882"/>
            <a:ext cx="5727978" cy="7159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450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Algorithms Used</a:t>
            </a:r>
            <a:endParaRPr lang="en-US" sz="4500" dirty="0"/>
          </a:p>
        </p:txBody>
      </p:sp>
      <p:sp>
        <p:nvSpPr>
          <p:cNvPr id="4" name="Shape 1"/>
          <p:cNvSpPr/>
          <p:nvPr/>
        </p:nvSpPr>
        <p:spPr>
          <a:xfrm>
            <a:off x="6248162" y="1814274"/>
            <a:ext cx="7620476" cy="1619964"/>
          </a:xfrm>
          <a:prstGeom prst="roundRect">
            <a:avLst>
              <a:gd name="adj" fmla="val 12093"/>
            </a:avLst>
          </a:prstGeom>
          <a:solidFill>
            <a:srgbClr val="282C32"/>
          </a:solidFill>
          <a:ln/>
          <a:effectLst>
            <a:outerShdw sx="100000" sy="100000" kx="0" ky="0" algn="bl" rotWithShape="0" blurRad="53340" dist="26670" dir="13500000">
              <a:srgbClr val="ffffff">
                <a:alpha val="10000"/>
              </a:srgbClr>
            </a:outerShdw>
          </a:effectLst>
        </p:spPr>
      </p:sp>
      <p:sp>
        <p:nvSpPr>
          <p:cNvPr id="5" name="Text 2"/>
          <p:cNvSpPr/>
          <p:nvPr/>
        </p:nvSpPr>
        <p:spPr>
          <a:xfrm>
            <a:off x="6465808" y="2031921"/>
            <a:ext cx="2863929" cy="3579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Decision Tree</a:t>
            </a:r>
            <a:endParaRPr lang="en-US" sz="2250" dirty="0"/>
          </a:p>
        </p:txBody>
      </p:sp>
      <p:sp>
        <p:nvSpPr>
          <p:cNvPr id="6" name="Text 3"/>
          <p:cNvSpPr/>
          <p:nvPr/>
        </p:nvSpPr>
        <p:spPr>
          <a:xfrm>
            <a:off x="6465808" y="2520315"/>
            <a:ext cx="7185184" cy="6962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 decision tree is a supervised learning algorithm that uses a tree-like structure to make predictions based on a series of decisions.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6248162" y="3651885"/>
            <a:ext cx="7620476" cy="1968103"/>
          </a:xfrm>
          <a:prstGeom prst="roundRect">
            <a:avLst>
              <a:gd name="adj" fmla="val 9954"/>
            </a:avLst>
          </a:prstGeom>
          <a:solidFill>
            <a:srgbClr val="282C32"/>
          </a:solidFill>
          <a:ln/>
          <a:effectLst>
            <a:outerShdw sx="100000" sy="100000" kx="0" ky="0" algn="bl" rotWithShape="0" blurRad="53340" dist="26670" dir="13500000">
              <a:srgbClr val="ffffff">
                <a:alpha val="10000"/>
              </a:srgbClr>
            </a:outerShdw>
          </a:effectLst>
        </p:spPr>
      </p:sp>
      <p:sp>
        <p:nvSpPr>
          <p:cNvPr id="8" name="Text 5"/>
          <p:cNvSpPr/>
          <p:nvPr/>
        </p:nvSpPr>
        <p:spPr>
          <a:xfrm>
            <a:off x="6465808" y="3869531"/>
            <a:ext cx="2863929" cy="3579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Random Forest</a:t>
            </a:r>
            <a:endParaRPr lang="en-US" sz="2250" dirty="0"/>
          </a:p>
        </p:txBody>
      </p:sp>
      <p:sp>
        <p:nvSpPr>
          <p:cNvPr id="9" name="Text 6"/>
          <p:cNvSpPr/>
          <p:nvPr/>
        </p:nvSpPr>
        <p:spPr>
          <a:xfrm>
            <a:off x="6465808" y="4357926"/>
            <a:ext cx="7185184" cy="1044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 random forest algorithm builds an ensemble of decision trees, averaging their predictions to improve accuracy and reduce overfitting.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6248162" y="5837634"/>
            <a:ext cx="7620476" cy="1619964"/>
          </a:xfrm>
          <a:prstGeom prst="roundRect">
            <a:avLst>
              <a:gd name="adj" fmla="val 12093"/>
            </a:avLst>
          </a:prstGeom>
          <a:solidFill>
            <a:srgbClr val="282C32"/>
          </a:solidFill>
          <a:ln/>
          <a:effectLst>
            <a:outerShdw sx="100000" sy="100000" kx="0" ky="0" algn="bl" rotWithShape="0" blurRad="53340" dist="26670" dir="13500000">
              <a:srgbClr val="ffffff">
                <a:alpha val="10000"/>
              </a:srgbClr>
            </a:outerShdw>
          </a:effectLst>
        </p:spPr>
      </p:sp>
      <p:sp>
        <p:nvSpPr>
          <p:cNvPr id="11" name="Text 8"/>
          <p:cNvSpPr/>
          <p:nvPr/>
        </p:nvSpPr>
        <p:spPr>
          <a:xfrm>
            <a:off x="6465808" y="6055281"/>
            <a:ext cx="2863929" cy="3579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XGBoost</a:t>
            </a:r>
            <a:endParaRPr lang="en-US" sz="2250" dirty="0"/>
          </a:p>
        </p:txBody>
      </p:sp>
      <p:sp>
        <p:nvSpPr>
          <p:cNvPr id="12" name="Text 9"/>
          <p:cNvSpPr/>
          <p:nvPr/>
        </p:nvSpPr>
        <p:spPr>
          <a:xfrm>
            <a:off x="6465808" y="6543675"/>
            <a:ext cx="7185184" cy="6962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XGBoost is a gradient boosting algorithm that iteratively builds decision trees, combining them to achieve high performance.</a:t>
            </a:r>
            <a:endParaRPr lang="en-US" sz="17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1380" y="625912"/>
            <a:ext cx="6565106" cy="7472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850"/>
              </a:lnSpc>
              <a:buNone/>
            </a:pPr>
            <a:r>
              <a:rPr lang="en-US" sz="470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Model Evaluation Metrics</a:t>
            </a:r>
            <a:endParaRPr lang="en-US" sz="4700" dirty="0"/>
          </a:p>
        </p:txBody>
      </p:sp>
      <p:sp>
        <p:nvSpPr>
          <p:cNvPr id="4" name="Shape 1"/>
          <p:cNvSpPr/>
          <p:nvPr/>
        </p:nvSpPr>
        <p:spPr>
          <a:xfrm>
            <a:off x="6281380" y="1713786"/>
            <a:ext cx="7554039" cy="5889784"/>
          </a:xfrm>
          <a:prstGeom prst="roundRect">
            <a:avLst>
              <a:gd name="adj" fmla="val 3471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289000" y="1721406"/>
            <a:ext cx="7538799" cy="101441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6516053" y="1865233"/>
            <a:ext cx="3311485" cy="3633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Accuracy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10289262" y="1865233"/>
            <a:ext cx="3311485" cy="7267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Proportion of correctly classified instances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6289000" y="2735818"/>
            <a:ext cx="7538799" cy="1741170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6516053" y="2879646"/>
            <a:ext cx="3311485" cy="3633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Precision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10289262" y="2879646"/>
            <a:ext cx="3311485" cy="14535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Proportion of correctly predicted churn cases among all predicted churn cases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6289000" y="4476988"/>
            <a:ext cx="7538799" cy="1741170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6516053" y="4620816"/>
            <a:ext cx="3311485" cy="3633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Recall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10289262" y="4620816"/>
            <a:ext cx="3311485" cy="14535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Proportion of correctly predicted churn cases among all actual churn cases</a:t>
            </a:r>
            <a:endParaRPr lang="en-US" sz="1750" dirty="0"/>
          </a:p>
        </p:txBody>
      </p:sp>
      <p:sp>
        <p:nvSpPr>
          <p:cNvPr id="14" name="Shape 11"/>
          <p:cNvSpPr/>
          <p:nvPr/>
        </p:nvSpPr>
        <p:spPr>
          <a:xfrm>
            <a:off x="6289000" y="6218158"/>
            <a:ext cx="7538799" cy="137779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5" name="Text 12"/>
          <p:cNvSpPr/>
          <p:nvPr/>
        </p:nvSpPr>
        <p:spPr>
          <a:xfrm>
            <a:off x="6516053" y="6361986"/>
            <a:ext cx="3311485" cy="3633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F1 Score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10289262" y="6361986"/>
            <a:ext cx="3311485" cy="10901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Harmonic mean of precision and recall, balancing the two metrics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67822" y="525423"/>
            <a:ext cx="5502473" cy="6276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900"/>
              </a:lnSpc>
              <a:buNone/>
            </a:pPr>
            <a:r>
              <a:rPr lang="en-US" sz="39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Churn Prediction Results</a:t>
            </a:r>
            <a:endParaRPr lang="en-US" sz="39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822" y="1439347"/>
            <a:ext cx="477083" cy="47708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67822" y="2107168"/>
            <a:ext cx="2510909" cy="313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High-Risk Customers</a:t>
            </a:r>
            <a:endParaRPr lang="en-US" sz="1950" dirty="0"/>
          </a:p>
        </p:txBody>
      </p:sp>
      <p:sp>
        <p:nvSpPr>
          <p:cNvPr id="6" name="Text 2"/>
          <p:cNvSpPr/>
          <p:nvPr/>
        </p:nvSpPr>
        <p:spPr>
          <a:xfrm>
            <a:off x="667822" y="2535436"/>
            <a:ext cx="7808357" cy="6105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model identifies segments of customers with a high likelihood of churning, enabling targeted interventions.</a:t>
            </a:r>
            <a:endParaRPr lang="en-US" sz="15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822" y="3718441"/>
            <a:ext cx="477083" cy="47708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67822" y="4386263"/>
            <a:ext cx="2510909" cy="313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Revenue Protection</a:t>
            </a:r>
            <a:endParaRPr lang="en-US" sz="1950" dirty="0"/>
          </a:p>
        </p:txBody>
      </p:sp>
      <p:sp>
        <p:nvSpPr>
          <p:cNvPr id="9" name="Text 4"/>
          <p:cNvSpPr/>
          <p:nvPr/>
        </p:nvSpPr>
        <p:spPr>
          <a:xfrm>
            <a:off x="667822" y="4814530"/>
            <a:ext cx="7808357" cy="6105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By predicting churn, the company can proactively address at-risk customers and potentially retain their business.</a:t>
            </a:r>
            <a:endParaRPr lang="en-US" sz="15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822" y="5997535"/>
            <a:ext cx="477083" cy="47708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67822" y="6665357"/>
            <a:ext cx="2549009" cy="313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Targeted Interventions</a:t>
            </a:r>
            <a:endParaRPr lang="en-US" sz="1950" dirty="0"/>
          </a:p>
        </p:txBody>
      </p:sp>
      <p:sp>
        <p:nvSpPr>
          <p:cNvPr id="12" name="Text 6"/>
          <p:cNvSpPr/>
          <p:nvPr/>
        </p:nvSpPr>
        <p:spPr>
          <a:xfrm>
            <a:off x="667822" y="7093625"/>
            <a:ext cx="7808357" cy="6105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model provides insights into the factors influencing churn, enabling the development of effective retention strategies.</a:t>
            </a:r>
            <a:endParaRPr lang="en-US" sz="15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2024-10-17T04:42:53Z</dcterms:created>
  <dcterms:modified xsi:type="dcterms:W3CDTF">2024-10-17T04:42:53Z</dcterms:modified>
</cp:coreProperties>
</file>